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FF00FF"/>
    <a:srgbClr val="FDF441"/>
    <a:srgbClr val="00FF00"/>
    <a:srgbClr val="66FFFF"/>
    <a:srgbClr val="1D12F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22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2166ED-5D49-4234-9736-8A6F9B0157C4}" type="datetimeFigureOut">
              <a:rPr lang="es-ES"/>
              <a:pPr>
                <a:defRPr/>
              </a:pPr>
              <a:t>24/06/2015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07CD40-352E-4350-9258-6FC40C952E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702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99A5-2988-40F7-B8A5-3BB4F939299A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D22E-358F-4F47-98F7-6AE63037511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D74E-FBB1-4E30-8240-C0930B09BB83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0D40-F1AF-40E0-B6B0-4C70CB2601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0F6D-3193-4FE9-8AD0-F4C3A8C890C6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0D04-DA42-4E7F-B853-DADF0CC398C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3889-35B0-46A4-B90D-1EC2AF04B5FA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F72F-110A-4449-84E7-CFEADC73F7E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9DD9-1D62-40DA-BC73-DD4A1E4F5781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47CB-34A3-4288-A04A-3950D547FA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45C4-E9F4-45BB-9997-C2C672F654CA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16EC5-7196-4D3A-B22C-2A73D3C6ACE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0AAD-EF11-4E20-9E71-E62F5D12E209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337A-3E89-470F-B274-3D81884D418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90D1-E18A-41BE-BD6C-3EB57242D4F0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0E6A-1DE4-4F93-BB1E-49315F67EDF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A9C9-9D59-468C-B80B-5BDEF8005D8B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1C9B-1BD4-42C8-8E5F-C5B0B1FCB5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68D10-95DF-42B4-9CD9-37665AB303CF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5A90-6C31-407F-A8A0-99DE4C98478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A7E0-367B-4875-984C-C486DF267D9F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1FAF-CEC2-40FA-AFD8-ABB4651880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28F08F-92E0-445A-B7AC-80527787F7C7}" type="datetimeFigureOut">
              <a:rPr lang="es-ES"/>
              <a:pPr>
                <a:defRPr/>
              </a:pPr>
              <a:t>24/06/2015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820A4E-2D73-4DE9-A991-BB2754FA007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26988"/>
            <a:ext cx="9144000" cy="792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4000" smtClean="0">
                <a:latin typeface="Arial Black" pitchFamily="34" charset="0"/>
              </a:rPr>
              <a:t>MEMORIA DE GESTIÓN  2014</a:t>
            </a:r>
            <a:endParaRPr lang="es-ES" sz="400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656784" cy="40689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5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JUNTA DE SECCIÓN  ACES “INFANTIL”</a:t>
            </a:r>
          </a:p>
        </p:txBody>
      </p:sp>
      <p:sp>
        <p:nvSpPr>
          <p:cNvPr id="5" name="4 Rectángulo"/>
          <p:cNvSpPr/>
          <p:nvPr/>
        </p:nvSpPr>
        <p:spPr>
          <a:xfrm>
            <a:off x="-14288" y="5300663"/>
            <a:ext cx="2570163" cy="12239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CONSEJO ACES INFANTIL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Coordinadora: Mª José Ordoñez Nevado.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Vocal: Marilo Montalvo  Olivas.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Vocal: Mercedes Niza  Martínez.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Vocal: Raquel  Martínez García.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Vocal: José Manuel  González Aranda</a:t>
            </a:r>
          </a:p>
        </p:txBody>
      </p:sp>
      <p:sp>
        <p:nvSpPr>
          <p:cNvPr id="14343" name="AutoShape 2" descr="Resultado de imagen de ACES ECONOMIA SO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344" name="AutoShape 4" descr="Resultado de imagen de ACES ECONOMIA SO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345" name="AutoShape 6" descr="Resultado de imagen de ACES ECONOMIA SO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1434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1063" y="4787900"/>
            <a:ext cx="3148012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 rot="20754236">
            <a:off x="466253" y="2664807"/>
            <a:ext cx="8259120" cy="156966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 DE JUNIO DEL 2015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ESCUELA INFANTIL SUPLI</a:t>
            </a:r>
            <a:endParaRPr lang="es-ES" sz="4800" b="1" dirty="0">
              <a:ln/>
              <a:solidFill>
                <a:srgbClr val="00B05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Resultado de imagen de de ag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638" y="-55563"/>
            <a:ext cx="9164638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1 Título"/>
          <p:cNvSpPr txBox="1">
            <a:spLocks/>
          </p:cNvSpPr>
          <p:nvPr/>
        </p:nvSpPr>
        <p:spPr bwMode="auto">
          <a:xfrm>
            <a:off x="-36513" y="-26988"/>
            <a:ext cx="9144001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s-ES" sz="4300">
                <a:solidFill>
                  <a:schemeClr val="bg1"/>
                </a:solidFill>
                <a:latin typeface="Arial Black" pitchFamily="34" charset="0"/>
              </a:rPr>
              <a:t>MEMORIA DE GESTIÓN  2014</a:t>
            </a:r>
            <a:endParaRPr lang="es-ES" sz="43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5076825" y="1268413"/>
            <a:ext cx="4032250" cy="15843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CONSEGUIR LA DIGNIDAD DE LA EDUCACIÓN INFANTIL DE 0 A 3</a:t>
            </a:r>
          </a:p>
        </p:txBody>
      </p:sp>
      <p:sp>
        <p:nvSpPr>
          <p:cNvPr id="18" name="17 Elipse"/>
          <p:cNvSpPr/>
          <p:nvPr/>
        </p:nvSpPr>
        <p:spPr>
          <a:xfrm>
            <a:off x="-36513" y="1125538"/>
            <a:ext cx="3960813" cy="172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CONSEGUIR LA CONSOLIDACIÓN DEL SECTOR DE INFANTIL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547813" y="5970588"/>
            <a:ext cx="61198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/>
              <a:t>Reconocimiento de nuestras escuelas como centros educativos de calidad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2051050" y="2852738"/>
            <a:ext cx="0" cy="43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7092950" y="2852738"/>
            <a:ext cx="0" cy="3603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1692275" y="5229225"/>
            <a:ext cx="2808288" cy="6477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>
            <a:off x="5076825" y="5084763"/>
            <a:ext cx="2266950" cy="79216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1979613" y="836613"/>
            <a:ext cx="4824412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LAS DOS FINALIDADES DE</a:t>
            </a:r>
            <a:r>
              <a:rPr lang="es-ES" sz="2400" b="1">
                <a:solidFill>
                  <a:srgbClr val="8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ES" sz="2400" b="1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INFANTIL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-36513" y="3357563"/>
            <a:ext cx="3384551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Arial Black" pitchFamily="34" charset="0"/>
                <a:cs typeface="Times New Roman" pitchFamily="18" charset="0"/>
              </a:rPr>
              <a:t>Un sector fuerte y eficaz capaz de propiciar mejoras en la educación infantil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795963" y="3213100"/>
            <a:ext cx="3348037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Arial Black" pitchFamily="34" charset="0"/>
                <a:cs typeface="Times New Roman" pitchFamily="18" charset="0"/>
              </a:rPr>
              <a:t>Una educación infantil  con igual relevancia que las demás etapas educativas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25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Resultado de imagen de fondos de powerpoint para presentacion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1 Título"/>
          <p:cNvSpPr txBox="1">
            <a:spLocks/>
          </p:cNvSpPr>
          <p:nvPr/>
        </p:nvSpPr>
        <p:spPr bwMode="auto">
          <a:xfrm>
            <a:off x="36513" y="4445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s-ES" sz="3300">
                <a:solidFill>
                  <a:srgbClr val="FFFF00"/>
                </a:solidFill>
                <a:latin typeface="Arial Black" pitchFamily="34" charset="0"/>
              </a:rPr>
              <a:t>MEMORIA DE GESTIÓN  2014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0" y="1556792"/>
            <a:ext cx="4572000" cy="2592288"/>
          </a:xfrm>
          <a:prstGeom prst="rect">
            <a:avLst/>
          </a:prstGeom>
          <a:solidFill>
            <a:srgbClr val="66FF99"/>
          </a:soli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LA EMPRESA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las familias.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las trabajadoras.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el entorno: Barrio, asociaciones…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318446" y="1550442"/>
            <a:ext cx="4752528" cy="2592288"/>
          </a:xfrm>
          <a:prstGeom prst="rect">
            <a:avLst/>
          </a:prstGeom>
          <a:solidFill>
            <a:srgbClr val="66FFFF"/>
          </a:soli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LA ORGANIZACIÓN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los centros como clientes.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las trabajadoras de los centros.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el entorno: La administración y otra organizaciones.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Flecha arriba"/>
          <p:cNvSpPr/>
          <p:nvPr/>
        </p:nvSpPr>
        <p:spPr>
          <a:xfrm>
            <a:off x="323850" y="4149725"/>
            <a:ext cx="8496300" cy="1008063"/>
          </a:xfrm>
          <a:prstGeom prst="upArrow">
            <a:avLst>
              <a:gd name="adj1" fmla="val 74305"/>
              <a:gd name="adj2" fmla="val 50000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rgbClr val="00B0F0"/>
                </a:solidFill>
                <a:latin typeface="Arial Black" pitchFamily="34" charset="0"/>
                <a:cs typeface="Times New Roman" pitchFamily="18" charset="0"/>
              </a:rPr>
              <a:t>ACES responde a las demandas a través de tres pilares</a:t>
            </a:r>
          </a:p>
        </p:txBody>
      </p:sp>
      <p:cxnSp>
        <p:nvCxnSpPr>
          <p:cNvPr id="24" name="23 Conector recto de flecha"/>
          <p:cNvCxnSpPr>
            <a:stCxn id="22" idx="2"/>
            <a:endCxn id="28" idx="0"/>
          </p:cNvCxnSpPr>
          <p:nvPr/>
        </p:nvCxnSpPr>
        <p:spPr>
          <a:xfrm flipH="1">
            <a:off x="1422400" y="5157788"/>
            <a:ext cx="3149600" cy="8858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22" idx="2"/>
          </p:cNvCxnSpPr>
          <p:nvPr/>
        </p:nvCxnSpPr>
        <p:spPr>
          <a:xfrm flipH="1">
            <a:off x="4500563" y="5157788"/>
            <a:ext cx="71437" cy="7921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22" idx="2"/>
          </p:cNvCxnSpPr>
          <p:nvPr/>
        </p:nvCxnSpPr>
        <p:spPr>
          <a:xfrm>
            <a:off x="4572000" y="5157788"/>
            <a:ext cx="2879725" cy="7191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71438" y="6043613"/>
            <a:ext cx="2700337" cy="625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CONSOLIDACIÓN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3203575" y="5949950"/>
            <a:ext cx="2592388" cy="9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DEFENSA Y REPRESENTACIÓN 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6588125" y="5899150"/>
            <a:ext cx="2087563" cy="76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GESTIÓN EMPRESARIAL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406902" y="476672"/>
            <a:ext cx="8341562" cy="954107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i="1" spc="100" dirty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Black" pitchFamily="34" charset="0"/>
                <a:cs typeface="Times New Roman" pitchFamily="18" charset="0"/>
              </a:rPr>
              <a:t>TODO, LO QUE NO SE VE NO EXISTE , Nuestro proyecto tiene que fascinar</a:t>
            </a:r>
            <a:endParaRPr lang="es-ES" sz="2800" b="1" spc="100" dirty="0">
              <a:ln w="180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Resultado de imagen de fondos de powerpoint para presentaciones obr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7892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1 Título"/>
          <p:cNvSpPr txBox="1">
            <a:spLocks/>
          </p:cNvSpPr>
          <p:nvPr/>
        </p:nvSpPr>
        <p:spPr bwMode="auto">
          <a:xfrm>
            <a:off x="0" y="-26988"/>
            <a:ext cx="9144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MEMORIA DE GESTIÓN  2014</a:t>
            </a:r>
          </a:p>
        </p:txBody>
      </p:sp>
      <p:sp>
        <p:nvSpPr>
          <p:cNvPr id="7" name="6 Cruz"/>
          <p:cNvSpPr/>
          <p:nvPr/>
        </p:nvSpPr>
        <p:spPr>
          <a:xfrm>
            <a:off x="-36513" y="3573463"/>
            <a:ext cx="2930526" cy="1727200"/>
          </a:xfrm>
          <a:prstGeom prst="plu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Crear canales de comunicación entre los Centros infantil ACES</a:t>
            </a:r>
          </a:p>
        </p:txBody>
      </p:sp>
      <p:sp>
        <p:nvSpPr>
          <p:cNvPr id="11" name="10 Cruz"/>
          <p:cNvSpPr/>
          <p:nvPr/>
        </p:nvSpPr>
        <p:spPr>
          <a:xfrm>
            <a:off x="4140200" y="1700213"/>
            <a:ext cx="914400" cy="914400"/>
          </a:xfrm>
          <a:prstGeom prst="plus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Cruz"/>
          <p:cNvSpPr/>
          <p:nvPr/>
        </p:nvSpPr>
        <p:spPr>
          <a:xfrm>
            <a:off x="5508625" y="3284538"/>
            <a:ext cx="3348038" cy="1584325"/>
          </a:xfrm>
          <a:prstGeom prst="plus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Mostrar a la administración educativa nuestra visión </a:t>
            </a:r>
          </a:p>
        </p:txBody>
      </p:sp>
      <p:sp>
        <p:nvSpPr>
          <p:cNvPr id="13" name="12 Cruz"/>
          <p:cNvSpPr/>
          <p:nvPr/>
        </p:nvSpPr>
        <p:spPr>
          <a:xfrm>
            <a:off x="250825" y="1557338"/>
            <a:ext cx="914400" cy="914400"/>
          </a:xfrm>
          <a:prstGeom prst="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Cruz"/>
          <p:cNvSpPr/>
          <p:nvPr/>
        </p:nvSpPr>
        <p:spPr>
          <a:xfrm>
            <a:off x="2484438" y="2852738"/>
            <a:ext cx="3024187" cy="1562100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Establecer medios eficaces de canalizar la información</a:t>
            </a:r>
          </a:p>
        </p:txBody>
      </p:sp>
      <p:sp>
        <p:nvSpPr>
          <p:cNvPr id="15" name="14 Forma en L"/>
          <p:cNvSpPr/>
          <p:nvPr/>
        </p:nvSpPr>
        <p:spPr>
          <a:xfrm>
            <a:off x="0" y="4868863"/>
            <a:ext cx="2411413" cy="1800225"/>
          </a:xfrm>
          <a:prstGeom prst="corner">
            <a:avLst>
              <a:gd name="adj1" fmla="val 44444"/>
              <a:gd name="adj2" fmla="val 21753"/>
            </a:avLst>
          </a:prstGeom>
          <a:solidFill>
            <a:srgbClr val="FB2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Mostrar nuestras buenas prácticas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-36513" y="549275"/>
            <a:ext cx="5688013" cy="7921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EL CONSEJO Del SECTOR DE INFATIL  </a:t>
            </a:r>
            <a:r>
              <a:rPr lang="es-ES" sz="2000" b="1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ACES</a:t>
            </a:r>
            <a:r>
              <a:rPr lang="es-ES" b="1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17 Llamada de flecha hacia abajo"/>
          <p:cNvSpPr/>
          <p:nvPr/>
        </p:nvSpPr>
        <p:spPr>
          <a:xfrm rot="1265056">
            <a:off x="5305425" y="1223963"/>
            <a:ext cx="3681413" cy="1763712"/>
          </a:xfrm>
          <a:prstGeom prst="downArrowCallout">
            <a:avLst>
              <a:gd name="adj1" fmla="val 13240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rgbClr val="10253F"/>
                </a:solidFill>
                <a:latin typeface="Arial Black" pitchFamily="34" charset="0"/>
                <a:cs typeface="Arial" charset="0"/>
              </a:rPr>
              <a:t>Se reúne mensualmente  como forma de poder gestionar sus  acciones</a:t>
            </a:r>
          </a:p>
        </p:txBody>
      </p:sp>
      <p:sp>
        <p:nvSpPr>
          <p:cNvPr id="19" name="18 Forma en L"/>
          <p:cNvSpPr/>
          <p:nvPr/>
        </p:nvSpPr>
        <p:spPr>
          <a:xfrm rot="2518657">
            <a:off x="1692275" y="1700213"/>
            <a:ext cx="985838" cy="1346200"/>
          </a:xfrm>
          <a:prstGeom prst="corner">
            <a:avLst>
              <a:gd name="adj1" fmla="val 50000"/>
              <a:gd name="adj2" fmla="val 48462"/>
            </a:avLst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Rectángulo"/>
          <p:cNvSpPr/>
          <p:nvPr/>
        </p:nvSpPr>
        <p:spPr>
          <a:xfrm rot="19335704">
            <a:off x="7721600" y="5426075"/>
            <a:ext cx="914400" cy="914400"/>
          </a:xfrm>
          <a:prstGeom prst="rect">
            <a:avLst/>
          </a:prstGeom>
          <a:solidFill>
            <a:srgbClr val="1D1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6732588" y="5943600"/>
            <a:ext cx="503237" cy="9144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Cruz"/>
          <p:cNvSpPr/>
          <p:nvPr/>
        </p:nvSpPr>
        <p:spPr>
          <a:xfrm>
            <a:off x="2484438" y="4437063"/>
            <a:ext cx="3816350" cy="2087562"/>
          </a:xfrm>
          <a:prstGeom prst="plus">
            <a:avLst>
              <a:gd name="adj" fmla="val 21540"/>
            </a:avLst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Impulsar espacios de formación que nos diferencie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textura-triangul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1 Título"/>
          <p:cNvSpPr txBox="1">
            <a:spLocks/>
          </p:cNvSpPr>
          <p:nvPr/>
        </p:nvSpPr>
        <p:spPr bwMode="auto">
          <a:xfrm>
            <a:off x="0" y="-26988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000">
                <a:solidFill>
                  <a:schemeClr val="bg1"/>
                </a:solidFill>
                <a:latin typeface="Arial Black" pitchFamily="34" charset="0"/>
              </a:rPr>
              <a:t>MEMORIA DE GESTIÓN  2014</a:t>
            </a:r>
          </a:p>
        </p:txBody>
      </p:sp>
      <p:sp>
        <p:nvSpPr>
          <p:cNvPr id="8" name="7 Rectángulo"/>
          <p:cNvSpPr/>
          <p:nvPr/>
        </p:nvSpPr>
        <p:spPr>
          <a:xfrm rot="19689652">
            <a:off x="-334383" y="1070889"/>
            <a:ext cx="2786608" cy="9144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1"/>
                </a:solidFill>
                <a:latin typeface="Arial Black" pitchFamily="34" charset="0"/>
              </a:rPr>
              <a:t>DIFICULTADES</a:t>
            </a:r>
          </a:p>
        </p:txBody>
      </p:sp>
      <p:sp>
        <p:nvSpPr>
          <p:cNvPr id="12" name="11 Llamada ovalada"/>
          <p:cNvSpPr/>
          <p:nvPr/>
        </p:nvSpPr>
        <p:spPr>
          <a:xfrm>
            <a:off x="5940425" y="692150"/>
            <a:ext cx="3203575" cy="1728788"/>
          </a:xfrm>
          <a:prstGeom prst="wedgeEllipseCallout">
            <a:avLst>
              <a:gd name="adj1" fmla="val -61427"/>
              <a:gd name="adj2" fmla="val 67704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ESCASA TRANSMISIÓN DE LAS BUENAS PRÁCTICAS DE INFANTIL</a:t>
            </a:r>
          </a:p>
        </p:txBody>
      </p:sp>
      <p:sp>
        <p:nvSpPr>
          <p:cNvPr id="13" name="12 Llamada ovalada"/>
          <p:cNvSpPr/>
          <p:nvPr/>
        </p:nvSpPr>
        <p:spPr>
          <a:xfrm>
            <a:off x="34925" y="3105150"/>
            <a:ext cx="3384550" cy="1836738"/>
          </a:xfrm>
          <a:prstGeom prst="wedgeEllipseCallout">
            <a:avLst>
              <a:gd name="adj1" fmla="val 57121"/>
              <a:gd name="adj2" fmla="val -2074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rgbClr val="C00000"/>
                </a:solidFill>
                <a:latin typeface="Arial Black" pitchFamily="34" charset="0"/>
              </a:rPr>
              <a:t>DIFICULTADES PARA CONCRETAR FECHAS DE LOS ENCUENTROS  PROVINCIALES</a:t>
            </a:r>
          </a:p>
        </p:txBody>
      </p:sp>
      <p:sp>
        <p:nvSpPr>
          <p:cNvPr id="15" name="14 Llamada ovalada"/>
          <p:cNvSpPr/>
          <p:nvPr/>
        </p:nvSpPr>
        <p:spPr>
          <a:xfrm>
            <a:off x="5795963" y="4437063"/>
            <a:ext cx="3240087" cy="2305050"/>
          </a:xfrm>
          <a:prstGeom prst="wedgeEllipseCallout">
            <a:avLst>
              <a:gd name="adj1" fmla="val -60617"/>
              <a:gd name="adj2" fmla="val -298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C00000"/>
                </a:solidFill>
                <a:latin typeface="Arial Black" pitchFamily="34" charset="0"/>
              </a:rPr>
              <a:t>DESEQUILIBRIO ENTRE LOS ESFUERZOS REALIZADOS Y LOS LOGROS ALCANZADOS</a:t>
            </a:r>
          </a:p>
        </p:txBody>
      </p:sp>
      <p:sp>
        <p:nvSpPr>
          <p:cNvPr id="16" name="15 Llamada ovalada"/>
          <p:cNvSpPr/>
          <p:nvPr/>
        </p:nvSpPr>
        <p:spPr>
          <a:xfrm>
            <a:off x="863600" y="4976813"/>
            <a:ext cx="2844800" cy="1836737"/>
          </a:xfrm>
          <a:prstGeom prst="wedgeEllipseCallout">
            <a:avLst>
              <a:gd name="adj1" fmla="val 43475"/>
              <a:gd name="adj2" fmla="val -7379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POCA PARTICIPACIÓN EN EL FACEBOOK INFANTIL</a:t>
            </a:r>
          </a:p>
        </p:txBody>
      </p:sp>
      <p:sp>
        <p:nvSpPr>
          <p:cNvPr id="17" name="16 Llamada ovalada"/>
          <p:cNvSpPr/>
          <p:nvPr/>
        </p:nvSpPr>
        <p:spPr>
          <a:xfrm>
            <a:off x="5867400" y="2565400"/>
            <a:ext cx="3168650" cy="1800225"/>
          </a:xfrm>
          <a:prstGeom prst="wedgeEllipseCallout">
            <a:avLst>
              <a:gd name="adj1" fmla="val -68053"/>
              <a:gd name="adj2" fmla="val 25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INMOBILISMO DE LA ADMINISTRACIÓN EDUCATIVA</a:t>
            </a:r>
          </a:p>
        </p:txBody>
      </p:sp>
      <p:sp>
        <p:nvSpPr>
          <p:cNvPr id="18" name="17 Llamada ovalada"/>
          <p:cNvSpPr/>
          <p:nvPr/>
        </p:nvSpPr>
        <p:spPr>
          <a:xfrm>
            <a:off x="3492500" y="620713"/>
            <a:ext cx="2519363" cy="1584325"/>
          </a:xfrm>
          <a:prstGeom prst="wedgeEllipseCallout">
            <a:avLst>
              <a:gd name="adj1" fmla="val -7748"/>
              <a:gd name="adj2" fmla="val 7385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POCA ASISTENCIA A LA JUNTA DE SECCIÓN</a:t>
            </a:r>
          </a:p>
        </p:txBody>
      </p:sp>
      <p:sp>
        <p:nvSpPr>
          <p:cNvPr id="19" name="18 Llamada ovalada"/>
          <p:cNvSpPr/>
          <p:nvPr/>
        </p:nvSpPr>
        <p:spPr>
          <a:xfrm rot="19929622">
            <a:off x="746125" y="1527175"/>
            <a:ext cx="2914650" cy="1295400"/>
          </a:xfrm>
          <a:prstGeom prst="wedgeEllipseCallout">
            <a:avLst>
              <a:gd name="adj1" fmla="val 24681"/>
              <a:gd name="adj2" fmla="val 113567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PROBLEMAS EN LA COMUNICACIÓN</a:t>
            </a:r>
          </a:p>
        </p:txBody>
      </p:sp>
      <p:pic>
        <p:nvPicPr>
          <p:cNvPr id="2054" name="Picture 6" descr="http://previews.123rf.com/images/amasterpics123/amasterpics1231202/amasterpics123120200173/12432462-3d-man-with-question-mark-in-speech-bubble-on-white-background-Stock-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08920"/>
            <a:ext cx="2304256" cy="27810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Resultado de imagen de fondos de powerpoint para presentaciones para niñ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9162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0" y="44450"/>
            <a:ext cx="9144000" cy="504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>
                <a:latin typeface="Arial Black" pitchFamily="34" charset="0"/>
                <a:ea typeface="+mj-ea"/>
                <a:cs typeface="+mj-cs"/>
              </a:rPr>
              <a:t>MEMORIA DE GESTION  2014</a:t>
            </a:r>
          </a:p>
        </p:txBody>
      </p:sp>
      <p:sp>
        <p:nvSpPr>
          <p:cNvPr id="7" name="6 Nube"/>
          <p:cNvSpPr/>
          <p:nvPr/>
        </p:nvSpPr>
        <p:spPr>
          <a:xfrm>
            <a:off x="3491880" y="692696"/>
            <a:ext cx="3168352" cy="1368152"/>
          </a:xfrm>
          <a:prstGeom prst="clou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rgbClr val="FF0000"/>
                </a:solidFill>
                <a:latin typeface="Arial Black" pitchFamily="34" charset="0"/>
              </a:rPr>
              <a:t>LOGROS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16463" y="3068638"/>
            <a:ext cx="3959225" cy="576262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Arial Black" pitchFamily="34" charset="0"/>
              </a:rPr>
              <a:t>PUESTA EN MARCHA DEL FACEBOOK</a:t>
            </a:r>
          </a:p>
        </p:txBody>
      </p:sp>
      <p:sp>
        <p:nvSpPr>
          <p:cNvPr id="19463" name="1 Título"/>
          <p:cNvSpPr txBox="1">
            <a:spLocks/>
          </p:cNvSpPr>
          <p:nvPr/>
        </p:nvSpPr>
        <p:spPr bwMode="auto">
          <a:xfrm>
            <a:off x="0" y="4445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000">
                <a:latin typeface="Arial Black" pitchFamily="34" charset="0"/>
              </a:rPr>
              <a:t>MEMORIA DE GESTIÓN  2014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779838" y="3644900"/>
            <a:ext cx="4895850" cy="576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ESTABLECIMIENTO DEL CALENDARIO DE LA MESA DE INFANTIL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865438" y="4221163"/>
            <a:ext cx="5810250" cy="5762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Arial Black" pitchFamily="34" charset="0"/>
              </a:rPr>
              <a:t>REALIZACION DEL PLAN DE GESTION Y MEMORIA DEL SECTOR DE INFANTIL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979613" y="4797425"/>
            <a:ext cx="669607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ASESORAMIENTO PEDAGÓGICO PARA LOS CENTROS DE EDUCACIÓN INFANTIL DE ACES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673725" y="2420938"/>
            <a:ext cx="3001963" cy="6477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REALIZACIÓN DEL VIDEO DE LA INFANCIA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042988" y="5394325"/>
            <a:ext cx="7632700" cy="627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LA EVALUACIÓN DEL PROCESO DE MATRICULACIÓN DEL 2014 EN LOS CENTROS DE ACES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07950" y="6021388"/>
            <a:ext cx="8567738" cy="6254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Arial Black" pitchFamily="34" charset="0"/>
              </a:rPr>
              <a:t>MEJORAR LA OFERTA PARA ABORDAR LA CALIDAD EN LOS CENTROS DE ACES</a:t>
            </a:r>
          </a:p>
        </p:txBody>
      </p:sp>
      <p:pic>
        <p:nvPicPr>
          <p:cNvPr id="6149" name="Picture 5" descr="Resultado de imagen de pulgares arrib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1736725"/>
            <a:ext cx="27368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 txBox="1">
            <a:spLocks/>
          </p:cNvSpPr>
          <p:nvPr/>
        </p:nvSpPr>
        <p:spPr bwMode="auto">
          <a:xfrm>
            <a:off x="0" y="44450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000">
                <a:solidFill>
                  <a:srgbClr val="FF0000"/>
                </a:solidFill>
                <a:latin typeface="Arial Black" pitchFamily="34" charset="0"/>
              </a:rPr>
              <a:t>MEMORIA DE GESTIÓN  2014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627313" y="642938"/>
            <a:ext cx="365125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1"/>
                </a:solidFill>
                <a:latin typeface="Arial Black" pitchFamily="34" charset="0"/>
              </a:rPr>
              <a:t>PROPUESTAS DE MEJORAS</a:t>
            </a:r>
          </a:p>
        </p:txBody>
      </p:sp>
      <p:sp>
        <p:nvSpPr>
          <p:cNvPr id="16" name="15 Elipse"/>
          <p:cNvSpPr/>
          <p:nvPr/>
        </p:nvSpPr>
        <p:spPr>
          <a:xfrm>
            <a:off x="179388" y="1196975"/>
            <a:ext cx="2879725" cy="27368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EVITAR LAS REGULACIONES DE LA AGENCIA</a:t>
            </a:r>
          </a:p>
        </p:txBody>
      </p:sp>
      <p:sp>
        <p:nvSpPr>
          <p:cNvPr id="17" name="16 Elipse"/>
          <p:cNvSpPr/>
          <p:nvPr/>
        </p:nvSpPr>
        <p:spPr>
          <a:xfrm>
            <a:off x="3059113" y="1628775"/>
            <a:ext cx="2520950" cy="230505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Arial Black" pitchFamily="34" charset="0"/>
              </a:rPr>
              <a:t>INCREMENTO DEL COSTE PLAZA</a:t>
            </a:r>
          </a:p>
        </p:txBody>
      </p:sp>
      <p:sp>
        <p:nvSpPr>
          <p:cNvPr id="18" name="17 Elipse"/>
          <p:cNvSpPr/>
          <p:nvPr/>
        </p:nvSpPr>
        <p:spPr>
          <a:xfrm>
            <a:off x="5580063" y="1704975"/>
            <a:ext cx="2498725" cy="2516188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/>
                </a:solidFill>
                <a:latin typeface="Arial Black" pitchFamily="34" charset="0"/>
              </a:rPr>
              <a:t>ACTIVIDADES FUERA DEL HORARIO DE CONVENIO</a:t>
            </a:r>
          </a:p>
        </p:txBody>
      </p:sp>
      <p:sp>
        <p:nvSpPr>
          <p:cNvPr id="19" name="18 Elipse"/>
          <p:cNvSpPr/>
          <p:nvPr/>
        </p:nvSpPr>
        <p:spPr>
          <a:xfrm>
            <a:off x="565150" y="3860800"/>
            <a:ext cx="2278063" cy="2089150"/>
          </a:xfrm>
          <a:prstGeom prst="ellipse">
            <a:avLst/>
          </a:prstGeom>
          <a:solidFill>
            <a:srgbClr val="FDF4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CREAR BANCO DE RECURSOS DE INFANTIL</a:t>
            </a:r>
          </a:p>
        </p:txBody>
      </p:sp>
      <p:sp>
        <p:nvSpPr>
          <p:cNvPr id="20" name="19 Elipse"/>
          <p:cNvSpPr/>
          <p:nvPr/>
        </p:nvSpPr>
        <p:spPr>
          <a:xfrm>
            <a:off x="5724525" y="4221163"/>
            <a:ext cx="2498725" cy="23764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IMPULSAR GRUPOS DE REFLEXIÓN SOBRE TEMAS QUE  AFECTEN A INFANTIL</a:t>
            </a:r>
          </a:p>
        </p:txBody>
      </p:sp>
      <p:sp>
        <p:nvSpPr>
          <p:cNvPr id="21" name="20 Elipse"/>
          <p:cNvSpPr/>
          <p:nvPr/>
        </p:nvSpPr>
        <p:spPr>
          <a:xfrm>
            <a:off x="2794000" y="3933825"/>
            <a:ext cx="2930525" cy="28829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DESARROLLAR ENCUENTROS PROVINCIALES PRESENCIALES O A TRAVÉS DE SKYPE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424</Words>
  <Application>Microsoft Office PowerPoint</Application>
  <PresentationFormat>Presentación en pantalla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MEMORIA DE GESTIÓN  2014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asd</cp:lastModifiedBy>
  <cp:revision>117</cp:revision>
  <dcterms:created xsi:type="dcterms:W3CDTF">2015-06-14T12:22:04Z</dcterms:created>
  <dcterms:modified xsi:type="dcterms:W3CDTF">2015-06-24T10:40:34Z</dcterms:modified>
</cp:coreProperties>
</file>